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Poppins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820" y="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bd7b4ba2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4bd7b4ba2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9423993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942399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14706600" y="91083"/>
            <a:ext cx="3234554" cy="9960173"/>
            <a:chOff x="0" y="-38100"/>
            <a:chExt cx="985075" cy="2623256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985075" cy="2585156"/>
            </a:xfrm>
            <a:custGeom>
              <a:avLst/>
              <a:gdLst/>
              <a:ahLst/>
              <a:cxnLst/>
              <a:rect l="l" t="t" r="r" b="b"/>
              <a:pathLst>
                <a:path w="985075" h="2585156" extrusionOk="0">
                  <a:moveTo>
                    <a:pt x="62098" y="0"/>
                  </a:moveTo>
                  <a:lnTo>
                    <a:pt x="922978" y="0"/>
                  </a:lnTo>
                  <a:cubicBezTo>
                    <a:pt x="957273" y="0"/>
                    <a:pt x="985075" y="27802"/>
                    <a:pt x="985075" y="62098"/>
                  </a:cubicBezTo>
                  <a:lnTo>
                    <a:pt x="985075" y="2523058"/>
                  </a:lnTo>
                  <a:cubicBezTo>
                    <a:pt x="985075" y="2539527"/>
                    <a:pt x="978533" y="2555322"/>
                    <a:pt x="966887" y="2566968"/>
                  </a:cubicBezTo>
                  <a:cubicBezTo>
                    <a:pt x="955242" y="2578613"/>
                    <a:pt x="939447" y="2585156"/>
                    <a:pt x="922978" y="2585156"/>
                  </a:cubicBezTo>
                  <a:lnTo>
                    <a:pt x="62098" y="2585156"/>
                  </a:lnTo>
                  <a:cubicBezTo>
                    <a:pt x="45628" y="2585156"/>
                    <a:pt x="29833" y="2578613"/>
                    <a:pt x="18188" y="2566968"/>
                  </a:cubicBezTo>
                  <a:cubicBezTo>
                    <a:pt x="6542" y="2555322"/>
                    <a:pt x="0" y="2539527"/>
                    <a:pt x="0" y="2523058"/>
                  </a:cubicBezTo>
                  <a:lnTo>
                    <a:pt x="0" y="62098"/>
                  </a:lnTo>
                  <a:cubicBezTo>
                    <a:pt x="0" y="45628"/>
                    <a:pt x="6542" y="29833"/>
                    <a:pt x="18188" y="18188"/>
                  </a:cubicBezTo>
                  <a:cubicBezTo>
                    <a:pt x="29833" y="6542"/>
                    <a:pt x="45628" y="0"/>
                    <a:pt x="62098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 txBox="1"/>
          <p:nvPr/>
        </p:nvSpPr>
        <p:spPr>
          <a:xfrm>
            <a:off x="327796" y="1497157"/>
            <a:ext cx="10559770" cy="200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81" b="1" i="0" u="none" strike="noStrike" cap="non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Deep learning-based Food Recipe Generator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609600" y="7272161"/>
            <a:ext cx="247476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Supervisor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664979" y="4832681"/>
            <a:ext cx="9241637" cy="79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228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Prince K (19MIA1079)</a:t>
            </a:r>
            <a:endParaRPr sz="28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0" name="Google Shape;90;p13"/>
          <p:cNvGrpSpPr/>
          <p:nvPr/>
        </p:nvGrpSpPr>
        <p:grpSpPr>
          <a:xfrm>
            <a:off x="10849466" y="91083"/>
            <a:ext cx="6382322" cy="6874075"/>
            <a:chOff x="0" y="0"/>
            <a:chExt cx="6350000" cy="6558280"/>
          </a:xfrm>
        </p:grpSpPr>
        <p:sp>
          <p:nvSpPr>
            <p:cNvPr id="91" name="Google Shape;91;p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 extrusionOk="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t="-28101" r="-692" b="-18116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 extrusionOk="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3"/>
          <p:cNvSpPr txBox="1"/>
          <p:nvPr/>
        </p:nvSpPr>
        <p:spPr>
          <a:xfrm>
            <a:off x="609600" y="4495789"/>
            <a:ext cx="2474760" cy="39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Presented By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1531313" y="7801170"/>
            <a:ext cx="948350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00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Department of Computer Science and Engineering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2"/>
          <p:cNvGrpSpPr/>
          <p:nvPr/>
        </p:nvGrpSpPr>
        <p:grpSpPr>
          <a:xfrm>
            <a:off x="12286425" y="1380075"/>
            <a:ext cx="5786783" cy="9648264"/>
            <a:chOff x="-23308" y="-38100"/>
            <a:chExt cx="1524081" cy="2678511"/>
          </a:xfrm>
        </p:grpSpPr>
        <p:sp>
          <p:nvSpPr>
            <p:cNvPr id="183" name="Google Shape;183;p22"/>
            <p:cNvSpPr/>
            <p:nvPr/>
          </p:nvSpPr>
          <p:spPr>
            <a:xfrm>
              <a:off x="-23308" y="42996"/>
              <a:ext cx="1524081" cy="2597415"/>
            </a:xfrm>
            <a:custGeom>
              <a:avLst/>
              <a:gdLst/>
              <a:ahLst/>
              <a:cxnLst/>
              <a:rect l="l" t="t" r="r" b="b"/>
              <a:pathLst>
                <a:path w="1524081" h="2597415" extrusionOk="0">
                  <a:moveTo>
                    <a:pt x="40136" y="0"/>
                  </a:moveTo>
                  <a:lnTo>
                    <a:pt x="1483945" y="0"/>
                  </a:lnTo>
                  <a:cubicBezTo>
                    <a:pt x="1494589" y="0"/>
                    <a:pt x="1504798" y="4229"/>
                    <a:pt x="1512325" y="11756"/>
                  </a:cubicBezTo>
                  <a:cubicBezTo>
                    <a:pt x="1519852" y="19283"/>
                    <a:pt x="1524081" y="29491"/>
                    <a:pt x="1524081" y="40136"/>
                  </a:cubicBezTo>
                  <a:lnTo>
                    <a:pt x="1524081" y="2557279"/>
                  </a:lnTo>
                  <a:cubicBezTo>
                    <a:pt x="1524081" y="2579445"/>
                    <a:pt x="1506111" y="2597415"/>
                    <a:pt x="1483945" y="2597415"/>
                  </a:cubicBezTo>
                  <a:lnTo>
                    <a:pt x="40136" y="2597415"/>
                  </a:lnTo>
                  <a:cubicBezTo>
                    <a:pt x="17970" y="2597415"/>
                    <a:pt x="0" y="2579445"/>
                    <a:pt x="0" y="2557279"/>
                  </a:cubicBezTo>
                  <a:lnTo>
                    <a:pt x="0" y="40136"/>
                  </a:lnTo>
                  <a:cubicBezTo>
                    <a:pt x="0" y="17970"/>
                    <a:pt x="17970" y="0"/>
                    <a:pt x="40136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" name="Google Shape;185;p22"/>
          <p:cNvSpPr txBox="1"/>
          <p:nvPr/>
        </p:nvSpPr>
        <p:spPr>
          <a:xfrm>
            <a:off x="453725" y="1727350"/>
            <a:ext cx="10707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Models used in experiments</a:t>
            </a:r>
            <a:endParaRPr sz="4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0" y="3475997"/>
            <a:ext cx="7234200" cy="5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0881" marR="0" lvl="1" indent="-34543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CNN</a:t>
            </a:r>
            <a:endParaRPr sz="3200" b="1" dirty="0">
              <a:latin typeface="Consolas"/>
              <a:ea typeface="Consolas"/>
              <a:cs typeface="Consolas"/>
              <a:sym typeface="Consolas"/>
            </a:endParaRPr>
          </a:p>
          <a:p>
            <a:pPr marL="690881" marR="0" lvl="1" indent="-34543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MiniVGG</a:t>
            </a:r>
            <a:endParaRPr sz="3200" b="1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81" marR="0" lvl="1" indent="-34543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MiniGoogleNet</a:t>
            </a:r>
            <a:endParaRPr sz="3200" b="1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81" marR="0" lvl="1" indent="-34543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MiniAlexNet</a:t>
            </a:r>
            <a:endParaRPr sz="3200" b="1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81" marR="0" lvl="1" indent="-34544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dirty="0">
                <a:latin typeface="Consolas"/>
                <a:ea typeface="Consolas"/>
                <a:cs typeface="Consolas"/>
                <a:sym typeface="Consolas"/>
              </a:rPr>
              <a:t>CNN with 2 fully</a:t>
            </a:r>
            <a:endParaRPr sz="32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Consolas"/>
                <a:ea typeface="Consolas"/>
                <a:cs typeface="Consolas"/>
                <a:sym typeface="Consolas"/>
              </a:rPr>
              <a:t>   connected layer</a:t>
            </a:r>
            <a:endParaRPr sz="32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276350" y="456675"/>
            <a:ext cx="13511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contd.. 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200" y="3049575"/>
            <a:ext cx="12792549" cy="53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l="7139" r="7139"/>
          <a:stretch/>
        </p:blipFill>
        <p:spPr>
          <a:xfrm>
            <a:off x="403488" y="2410584"/>
            <a:ext cx="5565360" cy="660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4">
            <a:alphaModFix/>
          </a:blip>
          <a:srcRect l="97" r="97"/>
          <a:stretch/>
        </p:blipFill>
        <p:spPr>
          <a:xfrm>
            <a:off x="6357002" y="2410584"/>
            <a:ext cx="5565360" cy="660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5">
            <a:alphaModFix/>
          </a:blip>
          <a:srcRect l="7891" r="7891"/>
          <a:stretch/>
        </p:blipFill>
        <p:spPr>
          <a:xfrm>
            <a:off x="12310500" y="2357100"/>
            <a:ext cx="5565350" cy="66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669000" y="476275"/>
            <a:ext cx="145338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contd..</a:t>
            </a:r>
            <a:endParaRPr sz="6000"/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Classification results</a:t>
            </a:r>
            <a:endParaRPr sz="4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1028700" y="9167599"/>
            <a:ext cx="483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CNN - 99.92%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6775425" y="9278203"/>
            <a:ext cx="483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AlexNet - 99.7%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12676003" y="9299393"/>
            <a:ext cx="483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VGG - 99.66%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 rotWithShape="1">
          <a:blip r:embed="rId3">
            <a:alphaModFix/>
          </a:blip>
          <a:srcRect t="375" r="1188" b="5648"/>
          <a:stretch/>
        </p:blipFill>
        <p:spPr>
          <a:xfrm>
            <a:off x="1312725" y="2252900"/>
            <a:ext cx="16425275" cy="7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424550" y="1380072"/>
            <a:ext cx="94092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Recipe generation results</a:t>
            </a:r>
            <a:endParaRPr sz="44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880000" y="2472950"/>
            <a:ext cx="234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244425" y="271875"/>
            <a:ext cx="12980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contd..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l="-610" t="-4388" r="610" b="9395"/>
          <a:stretch/>
        </p:blipFill>
        <p:spPr>
          <a:xfrm>
            <a:off x="1137725" y="1794875"/>
            <a:ext cx="16611601" cy="76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762000" y="0"/>
            <a:ext cx="9756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407400" y="135950"/>
            <a:ext cx="13061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contd..</a:t>
            </a:r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488900" y="1108200"/>
            <a:ext cx="9756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Recipe generation results</a:t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975" y="2160575"/>
            <a:ext cx="17103350" cy="726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t="765" r="181" b="4390"/>
          <a:stretch/>
        </p:blipFill>
        <p:spPr>
          <a:xfrm>
            <a:off x="1529275" y="2013650"/>
            <a:ext cx="13854177" cy="82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611100" y="228325"/>
            <a:ext cx="1257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 contd..</a:t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704175" y="1151725"/>
            <a:ext cx="9007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Recipe generation results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/>
        </p:nvSpPr>
        <p:spPr>
          <a:xfrm>
            <a:off x="551700" y="2035200"/>
            <a:ext cx="17184600" cy="78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4487" marR="0" lvl="1" indent="-327707" algn="just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Limited Dataset:</a:t>
            </a: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Currently, our dataset contains nearly </a:t>
            </a: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10,000</a:t>
            </a: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food images, which may limit the accuracy and diversity of recipe generation. Expanding the dataset will improve performance.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604487" marR="0" lvl="1" indent="-124507" algn="just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4487" marR="0" lvl="1" indent="-327707" algn="just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Voice Integration:</a:t>
            </a: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Adding voice to the generated recipe introduces potential challenges in transcription and pronunciation accuracy.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604487" marR="0" lvl="1" indent="-124507" algn="just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04487" marR="0" lvl="1" indent="-327707" algn="just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Instruction Complexity:</a:t>
            </a: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 The system may face limitations in accuracy for complex cooking techniques, and additional context is required in generated recipe instructions.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62225" y="746111"/>
            <a:ext cx="138630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Limitations for proposed work</a:t>
            </a:r>
            <a:endParaRPr sz="6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/>
        </p:nvSpPr>
        <p:spPr>
          <a:xfrm>
            <a:off x="691575" y="1999875"/>
            <a:ext cx="13183800" cy="78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lang="en-US" sz="32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Proposed image-to-recipe system:</a:t>
            </a: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 Generates recipes from food images, including title, ingredients, and cooking instructions.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lang="en-US" sz="32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Model comparison:</a:t>
            </a: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 Evaluated accuracy by comparing with other models and selected the most suitable algorithm.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lang="en-US" sz="32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Ingredient and instruction prediction:</a:t>
            </a: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 Initially predicted ingredients, then generated instructions based on images and inferred ingredients.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18625" y="2484925"/>
            <a:ext cx="3805100" cy="615172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 txBox="1"/>
          <p:nvPr/>
        </p:nvSpPr>
        <p:spPr>
          <a:xfrm>
            <a:off x="407047" y="543450"/>
            <a:ext cx="6480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Conclusion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/>
        </p:nvSpPr>
        <p:spPr>
          <a:xfrm>
            <a:off x="584400" y="2450802"/>
            <a:ext cx="11476800" cy="74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In the future, We plan to improve the generated recipe by adding voice functionality.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Additionally, we will expand the dataset, explore various training models, and include reference links, such as videos, to enhance the recipe generation with additional instructions and references.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2654" y="2895033"/>
            <a:ext cx="4406646" cy="4930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584399" y="456675"/>
            <a:ext cx="5490000" cy="12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Future work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/>
        </p:nvSpPr>
        <p:spPr>
          <a:xfrm>
            <a:off x="253714" y="539261"/>
            <a:ext cx="431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Refrences</a:t>
            </a:r>
            <a:endParaRPr sz="6000" b="1" i="0" u="none" strike="noStrike" cap="non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737375" y="2176850"/>
            <a:ext cx="17416500" cy="84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1]Li, K., &amp; Chen, Y. (2021). DeepRecipes: Exploring Massive Online Recipes and Recovering Food Ingredient Amounts.</a:t>
            </a:r>
            <a:endParaRPr sz="27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Retrieved from </a:t>
            </a:r>
            <a:r>
              <a:rPr lang="en-US" sz="2700" i="0" u="sng" strike="noStrike" cap="none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https://ieeexplore.ieee.org/stamp/stamp.jsp?arnumber=9423993</a:t>
            </a:r>
            <a:endParaRPr sz="270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i="0" u="sng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[2]H. Wang, G. Lin, S. C. H. Hoi and C. Miao, "Learning Structural Representations for Recipe Generation and Food Retrieval," in IEEE Transactions on Pattern Analysis and Machine Intelligence, vol. 45, no. 3, pp. 3363-3377, 1 March 2023, doi: 10.1109/TPAMI.2022.3181294.</a:t>
            </a:r>
            <a:endParaRPr sz="27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700"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 Hassannejad, H., Kiani, M., Salvador, A., &amp; Eirinaki, M. (2021). Large Scale Visual Food Recognition. arXiv preprint arXiv:2103.16107.</a:t>
            </a:r>
            <a:endParaRPr sz="27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A. Salvador, M. Drozdzal, X. Giro-i-Nieto and A. Romero, "Inverse Cooking: Recipe Generation From Food Images," 2019 IEEE/CVF Conference on Computer Vision and Pattern Recognition (CVPR), Long Beach, CA, USA, 2019, pp. 10445-10454, doi: 10.1109/CVPR.2019.01070.</a:t>
            </a:r>
            <a:endParaRPr sz="27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/>
        </p:nvSpPr>
        <p:spPr>
          <a:xfrm>
            <a:off x="253734" y="539250"/>
            <a:ext cx="771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Refrences </a:t>
            </a:r>
            <a:r>
              <a:rPr lang="en-US" sz="6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contd..</a:t>
            </a:r>
            <a:endParaRPr sz="6000" b="1" i="0" u="none" strike="noStrike" cap="none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253725" y="2433500"/>
            <a:ext cx="17355600" cy="105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[4] M. Zhang, G. Tian, Y. Zhang and H. Liu, "Sequential Learning for Ingredient Recognition From Images," in IEEE Transactions on Circuits and Systems for Video Technology, vol. 33, no. 5, pp. 2162-2175, May 2023, doi: 10.1109/TCSVT.2022.3218790.</a:t>
            </a:r>
            <a:endParaRPr sz="2700">
              <a:solidFill>
                <a:srgbClr val="20202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20202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[5]M. Zhang, G. Tian, Y. Zhang and H. Liu, "Sequential Learning for Ingredient Recognition From Images," in IEEE Transactions on Circuits and Systems for Video Technology, vol. 33, no. 5, pp. 2162-2175, May 2023, doi: 10.1109/TCSVT.2022.3218790.</a:t>
            </a:r>
            <a:endParaRPr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700">
              <a:solidFill>
                <a:schemeClr val="dk1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[6] Xin Chen, Hua Zhou, and Liang Diao. Chinesefoodnet: A large-scale image dataset for Chinese food recognition. CoRR, abs/1705.02743, 2017.</a:t>
            </a:r>
            <a:b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7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[7] Angela Fan, Mike Lewis, and Yann Dauphin. Hierarchical neural story generation. In ACL, 2018.</a:t>
            </a:r>
            <a:endParaRPr sz="2700">
              <a:solidFill>
                <a:srgbClr val="20202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rgbClr val="20202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20202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3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11121578" y="170110"/>
            <a:ext cx="3740208" cy="9838283"/>
            <a:chOff x="0" y="-28575"/>
            <a:chExt cx="985075" cy="2591153"/>
          </a:xfrm>
        </p:grpSpPr>
        <p:sp>
          <p:nvSpPr>
            <p:cNvPr id="101" name="Google Shape;101;p14"/>
            <p:cNvSpPr/>
            <p:nvPr/>
          </p:nvSpPr>
          <p:spPr>
            <a:xfrm>
              <a:off x="0" y="0"/>
              <a:ext cx="985075" cy="2562578"/>
            </a:xfrm>
            <a:custGeom>
              <a:avLst/>
              <a:gdLst/>
              <a:ahLst/>
              <a:cxnLst/>
              <a:rect l="l" t="t" r="r" b="b"/>
              <a:pathLst>
                <a:path w="985075" h="2562578" extrusionOk="0">
                  <a:moveTo>
                    <a:pt x="62098" y="0"/>
                  </a:moveTo>
                  <a:lnTo>
                    <a:pt x="922978" y="0"/>
                  </a:lnTo>
                  <a:cubicBezTo>
                    <a:pt x="957273" y="0"/>
                    <a:pt x="985075" y="27802"/>
                    <a:pt x="985075" y="62098"/>
                  </a:cubicBezTo>
                  <a:lnTo>
                    <a:pt x="985075" y="2500480"/>
                  </a:lnTo>
                  <a:cubicBezTo>
                    <a:pt x="985075" y="2516949"/>
                    <a:pt x="978533" y="2532744"/>
                    <a:pt x="966887" y="2544390"/>
                  </a:cubicBezTo>
                  <a:cubicBezTo>
                    <a:pt x="955242" y="2556035"/>
                    <a:pt x="939447" y="2562578"/>
                    <a:pt x="922978" y="2562578"/>
                  </a:cubicBezTo>
                  <a:lnTo>
                    <a:pt x="62098" y="2562578"/>
                  </a:lnTo>
                  <a:cubicBezTo>
                    <a:pt x="27802" y="2562578"/>
                    <a:pt x="0" y="2534776"/>
                    <a:pt x="0" y="2500480"/>
                  </a:cubicBezTo>
                  <a:lnTo>
                    <a:pt x="0" y="62098"/>
                  </a:lnTo>
                  <a:cubicBezTo>
                    <a:pt x="0" y="45628"/>
                    <a:pt x="6542" y="29833"/>
                    <a:pt x="18188" y="18188"/>
                  </a:cubicBezTo>
                  <a:cubicBezTo>
                    <a:pt x="29833" y="6542"/>
                    <a:pt x="45628" y="0"/>
                    <a:pt x="62098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11776887" y="1957416"/>
            <a:ext cx="6169798" cy="6372168"/>
            <a:chOff x="0" y="0"/>
            <a:chExt cx="6350000" cy="6558280"/>
          </a:xfrm>
        </p:grpSpPr>
        <p:sp>
          <p:nvSpPr>
            <p:cNvPr id="104" name="Google Shape;104;p1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 extrusionOk="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564" r="-2756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 extrusionOk="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3D2D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312870" y="893908"/>
            <a:ext cx="6434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Introduction</a:t>
            </a:r>
            <a:endParaRPr sz="6000"/>
          </a:p>
        </p:txBody>
      </p:sp>
      <p:sp>
        <p:nvSpPr>
          <p:cNvPr id="107" name="Google Shape;107;p14"/>
          <p:cNvSpPr txBox="1"/>
          <p:nvPr/>
        </p:nvSpPr>
        <p:spPr>
          <a:xfrm>
            <a:off x="312875" y="2816896"/>
            <a:ext cx="10439400" cy="6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Food is not just subsistence; it shapes our culture and influences our well-being.</a:t>
            </a: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lang="en-US" sz="3200" b="1" i="0" u="none" strike="noStrike" cap="non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"We are what we eat" </a:t>
            </a: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 food directly affects our overall well-being.</a:t>
            </a: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recent </a:t>
            </a:r>
            <a:r>
              <a:rPr lang="en-US" sz="3200" b="1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corona pandemic </a:t>
            </a: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situation made us realize many things.</a:t>
            </a:r>
            <a:endParaRPr sz="3200"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32"/>
          <p:cNvGrpSpPr/>
          <p:nvPr/>
        </p:nvGrpSpPr>
        <p:grpSpPr>
          <a:xfrm>
            <a:off x="14134575" y="1623801"/>
            <a:ext cx="3740231" cy="9306384"/>
            <a:chOff x="0" y="-38100"/>
            <a:chExt cx="985075" cy="2604204"/>
          </a:xfrm>
        </p:grpSpPr>
        <p:sp>
          <p:nvSpPr>
            <p:cNvPr id="271" name="Google Shape;271;p32"/>
            <p:cNvSpPr/>
            <p:nvPr/>
          </p:nvSpPr>
          <p:spPr>
            <a:xfrm>
              <a:off x="0" y="-19052"/>
              <a:ext cx="985075" cy="2585156"/>
            </a:xfrm>
            <a:custGeom>
              <a:avLst/>
              <a:gdLst/>
              <a:ahLst/>
              <a:cxnLst/>
              <a:rect l="l" t="t" r="r" b="b"/>
              <a:pathLst>
                <a:path w="985075" h="2585156" extrusionOk="0">
                  <a:moveTo>
                    <a:pt x="62098" y="0"/>
                  </a:moveTo>
                  <a:lnTo>
                    <a:pt x="922978" y="0"/>
                  </a:lnTo>
                  <a:cubicBezTo>
                    <a:pt x="957273" y="0"/>
                    <a:pt x="985075" y="27802"/>
                    <a:pt x="985075" y="62098"/>
                  </a:cubicBezTo>
                  <a:lnTo>
                    <a:pt x="985075" y="2523058"/>
                  </a:lnTo>
                  <a:cubicBezTo>
                    <a:pt x="985075" y="2539527"/>
                    <a:pt x="978533" y="2555322"/>
                    <a:pt x="966887" y="2566968"/>
                  </a:cubicBezTo>
                  <a:cubicBezTo>
                    <a:pt x="955242" y="2578613"/>
                    <a:pt x="939447" y="2585156"/>
                    <a:pt x="922978" y="2585156"/>
                  </a:cubicBezTo>
                  <a:lnTo>
                    <a:pt x="62098" y="2585156"/>
                  </a:lnTo>
                  <a:cubicBezTo>
                    <a:pt x="45628" y="2585156"/>
                    <a:pt x="29833" y="2578613"/>
                    <a:pt x="18188" y="2566968"/>
                  </a:cubicBezTo>
                  <a:cubicBezTo>
                    <a:pt x="6542" y="2555322"/>
                    <a:pt x="0" y="2539527"/>
                    <a:pt x="0" y="2523058"/>
                  </a:cubicBezTo>
                  <a:lnTo>
                    <a:pt x="0" y="62098"/>
                  </a:lnTo>
                  <a:cubicBezTo>
                    <a:pt x="0" y="45628"/>
                    <a:pt x="6542" y="29833"/>
                    <a:pt x="18188" y="18188"/>
                  </a:cubicBezTo>
                  <a:cubicBezTo>
                    <a:pt x="29833" y="6542"/>
                    <a:pt x="45628" y="0"/>
                    <a:pt x="62098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32"/>
          <p:cNvSpPr txBox="1"/>
          <p:nvPr/>
        </p:nvSpPr>
        <p:spPr>
          <a:xfrm>
            <a:off x="1436960" y="3963774"/>
            <a:ext cx="9159577" cy="160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/>
          </a:p>
        </p:txBody>
      </p:sp>
      <p:grpSp>
        <p:nvGrpSpPr>
          <p:cNvPr id="274" name="Google Shape;274;p32"/>
          <p:cNvGrpSpPr/>
          <p:nvPr/>
        </p:nvGrpSpPr>
        <p:grpSpPr>
          <a:xfrm>
            <a:off x="11043600" y="2707800"/>
            <a:ext cx="5891530" cy="5751612"/>
            <a:chOff x="0" y="0"/>
            <a:chExt cx="6350000" cy="6558280"/>
          </a:xfrm>
        </p:grpSpPr>
        <p:sp>
          <p:nvSpPr>
            <p:cNvPr id="275" name="Google Shape;275;p32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 extrusionOk="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1314" r="-131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 extrusionOk="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l="6282" r="6282"/>
          <a:stretch/>
        </p:blipFill>
        <p:spPr>
          <a:xfrm>
            <a:off x="12207306" y="2646650"/>
            <a:ext cx="6080700" cy="532018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" y="724642"/>
            <a:ext cx="965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Introduction contd...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144182" y="2272125"/>
            <a:ext cx="11025300" cy="77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90879" marR="0" lvl="1" indent="-3455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There is a need for food recipe generator systems that can infer ingredients and cooking instructions from a prepared meal.</a:t>
            </a: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79" marR="0" lvl="1" indent="-3455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Food recognition poses challenges due to its variability and complex composition.</a:t>
            </a: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marL="690879" marR="0" lvl="1" indent="-1423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79" marR="0" lvl="1" indent="-3455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Overcoming these obstacles require new strategies and innovative techniques.</a:t>
            </a: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12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312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169618" y="316920"/>
            <a:ext cx="4392295" cy="9514962"/>
            <a:chOff x="0" y="-38100"/>
            <a:chExt cx="1763140" cy="2623256"/>
          </a:xfrm>
        </p:grpSpPr>
        <p:sp>
          <p:nvSpPr>
            <p:cNvPr id="122" name="Google Shape;122;p16"/>
            <p:cNvSpPr/>
            <p:nvPr/>
          </p:nvSpPr>
          <p:spPr>
            <a:xfrm>
              <a:off x="0" y="0"/>
              <a:ext cx="1763140" cy="2585156"/>
            </a:xfrm>
            <a:custGeom>
              <a:avLst/>
              <a:gdLst/>
              <a:ahLst/>
              <a:cxnLst/>
              <a:rect l="l" t="t" r="r" b="b"/>
              <a:pathLst>
                <a:path w="1763140" h="2585156" extrusionOk="0">
                  <a:moveTo>
                    <a:pt x="34694" y="0"/>
                  </a:moveTo>
                  <a:lnTo>
                    <a:pt x="1728446" y="0"/>
                  </a:lnTo>
                  <a:cubicBezTo>
                    <a:pt x="1747607" y="0"/>
                    <a:pt x="1763140" y="15533"/>
                    <a:pt x="1763140" y="34694"/>
                  </a:cubicBezTo>
                  <a:lnTo>
                    <a:pt x="1763140" y="2550461"/>
                  </a:lnTo>
                  <a:cubicBezTo>
                    <a:pt x="1763140" y="2569622"/>
                    <a:pt x="1747607" y="2585156"/>
                    <a:pt x="1728446" y="2585156"/>
                  </a:cubicBezTo>
                  <a:lnTo>
                    <a:pt x="34694" y="2585156"/>
                  </a:lnTo>
                  <a:cubicBezTo>
                    <a:pt x="15533" y="2585156"/>
                    <a:pt x="0" y="2569622"/>
                    <a:pt x="0" y="2550461"/>
                  </a:cubicBezTo>
                  <a:lnTo>
                    <a:pt x="0" y="34694"/>
                  </a:lnTo>
                  <a:cubicBezTo>
                    <a:pt x="0" y="15533"/>
                    <a:pt x="15533" y="0"/>
                    <a:pt x="34694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319600" y="1906975"/>
            <a:ext cx="5304155" cy="5685373"/>
            <a:chOff x="0" y="0"/>
            <a:chExt cx="6350000" cy="6558280"/>
          </a:xfrm>
        </p:grpSpPr>
        <p:sp>
          <p:nvSpPr>
            <p:cNvPr id="125" name="Google Shape;125;p16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 extrusionOk="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564" r="-2756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 extrusionOk="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6"/>
          <p:cNvSpPr txBox="1"/>
          <p:nvPr/>
        </p:nvSpPr>
        <p:spPr>
          <a:xfrm>
            <a:off x="4515700" y="672525"/>
            <a:ext cx="630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Related works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5623750" y="1550200"/>
            <a:ext cx="12432600" cy="115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78" marR="0" lvl="1" indent="-3455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Food identification focuses on ingredients, and recipes, not preparation methods.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0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690878" marR="0" lvl="1" indent="-3455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Differentiating dish components and preparation methods is crucial in food identification.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690878" marR="0" lvl="1" indent="-3455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"Sequential Learning for Ingredient Recognition from Images"</a:t>
            </a: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 proposes the identification of ingredients in complex recipes using a combination of CNN, RNN, and LSTM networks.</a:t>
            </a: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0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0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914400" marR="0" lvl="0" indent="0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690879" marR="0" lvl="1" indent="-1423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</a:pPr>
            <a:endParaRPr sz="3199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2253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99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/>
        </p:nvSpPr>
        <p:spPr>
          <a:xfrm>
            <a:off x="4825350" y="626798"/>
            <a:ext cx="863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Related works contd…</a:t>
            </a:r>
            <a:endParaRPr/>
          </a:p>
        </p:txBody>
      </p:sp>
      <p:grpSp>
        <p:nvGrpSpPr>
          <p:cNvPr id="136" name="Google Shape;136;p17"/>
          <p:cNvGrpSpPr/>
          <p:nvPr/>
        </p:nvGrpSpPr>
        <p:grpSpPr>
          <a:xfrm>
            <a:off x="61971" y="505338"/>
            <a:ext cx="4392295" cy="9514962"/>
            <a:chOff x="0" y="-38100"/>
            <a:chExt cx="1763140" cy="2623256"/>
          </a:xfrm>
        </p:grpSpPr>
        <p:sp>
          <p:nvSpPr>
            <p:cNvPr id="137" name="Google Shape;137;p17"/>
            <p:cNvSpPr/>
            <p:nvPr/>
          </p:nvSpPr>
          <p:spPr>
            <a:xfrm>
              <a:off x="0" y="0"/>
              <a:ext cx="1763140" cy="2585156"/>
            </a:xfrm>
            <a:custGeom>
              <a:avLst/>
              <a:gdLst/>
              <a:ahLst/>
              <a:cxnLst/>
              <a:rect l="l" t="t" r="r" b="b"/>
              <a:pathLst>
                <a:path w="1763140" h="2585156" extrusionOk="0">
                  <a:moveTo>
                    <a:pt x="34694" y="0"/>
                  </a:moveTo>
                  <a:lnTo>
                    <a:pt x="1728446" y="0"/>
                  </a:lnTo>
                  <a:cubicBezTo>
                    <a:pt x="1747607" y="0"/>
                    <a:pt x="1763140" y="15533"/>
                    <a:pt x="1763140" y="34694"/>
                  </a:cubicBezTo>
                  <a:lnTo>
                    <a:pt x="1763140" y="2550461"/>
                  </a:lnTo>
                  <a:cubicBezTo>
                    <a:pt x="1763140" y="2569622"/>
                    <a:pt x="1747607" y="2585156"/>
                    <a:pt x="1728446" y="2585156"/>
                  </a:cubicBezTo>
                  <a:lnTo>
                    <a:pt x="34694" y="2585156"/>
                  </a:lnTo>
                  <a:cubicBezTo>
                    <a:pt x="15533" y="2585156"/>
                    <a:pt x="0" y="2569622"/>
                    <a:pt x="0" y="2550461"/>
                  </a:cubicBezTo>
                  <a:lnTo>
                    <a:pt x="0" y="34694"/>
                  </a:lnTo>
                  <a:cubicBezTo>
                    <a:pt x="0" y="15533"/>
                    <a:pt x="15533" y="0"/>
                    <a:pt x="34694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154474" y="1775211"/>
            <a:ext cx="5789126" cy="6736577"/>
            <a:chOff x="0" y="0"/>
            <a:chExt cx="6350000" cy="6558280"/>
          </a:xfrm>
        </p:grpSpPr>
        <p:sp>
          <p:nvSpPr>
            <p:cNvPr id="140" name="Google Shape;140;p1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 extrusionOk="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7564" r="-2756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 extrusionOk="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7"/>
          <p:cNvSpPr txBox="1"/>
          <p:nvPr/>
        </p:nvSpPr>
        <p:spPr>
          <a:xfrm>
            <a:off x="5943775" y="2207013"/>
            <a:ext cx="11847000" cy="6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90878" lvl="1" indent="-3455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Char char="•"/>
            </a:pPr>
            <a:r>
              <a:rPr lang="en-US" sz="3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Deep learning-based </a:t>
            </a:r>
            <a:r>
              <a:rPr lang="en-US" sz="3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"Large Scale Visual Food Recognition"</a:t>
            </a:r>
            <a:r>
              <a:rPr lang="en-US" sz="3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has been proposed to recognize food in large-scale food images.</a:t>
            </a:r>
            <a:endParaRPr sz="3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78" lvl="1" indent="-345502" algn="just" rtl="0">
              <a:lnSpc>
                <a:spcPct val="1500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nsolas"/>
              <a:buChar char="•"/>
            </a:pPr>
            <a:r>
              <a:rPr lang="en-US" sz="3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The most important drawback that motivated our project is the </a:t>
            </a:r>
            <a:r>
              <a:rPr lang="en-US" sz="32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absence of a comprehensive system</a:t>
            </a:r>
            <a:r>
              <a:rPr lang="en-US" sz="32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that integrates the three components together: ingredient recognition, food identification, and recipe generation.</a:t>
            </a:r>
            <a:endParaRPr sz="32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11000" y="255254"/>
            <a:ext cx="2991130" cy="2404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615211" y="255254"/>
            <a:ext cx="1136795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Proposed Recipe Generator</a:t>
            </a:r>
            <a:endParaRPr/>
          </a:p>
        </p:txBody>
      </p:sp>
      <p:sp>
        <p:nvSpPr>
          <p:cNvPr id="149" name="Google Shape;149;p18"/>
          <p:cNvSpPr txBox="1"/>
          <p:nvPr/>
        </p:nvSpPr>
        <p:spPr>
          <a:xfrm>
            <a:off x="615211" y="1723613"/>
            <a:ext cx="3506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Motivation</a:t>
            </a: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415075" y="2274352"/>
            <a:ext cx="16462200" cy="78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26666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81" marR="0" lvl="1" indent="-34543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COVID-19 pandemic has emphasized the importance of home cooking as a means of ensuring food security and minimizing health risks.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345441" marR="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81" marR="0" lvl="1" indent="-34543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Recognizing and understanding food is challenging due to ingredient complexity, variability, and cooking deformations and it requires advanced visual ingredient detection.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690881" marR="0" lvl="1" indent="-14223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690881" marR="0" lvl="1" indent="-345439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•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These challenges motivated us to propose innovative solution that generates accurate recipes from food images, simplifying home cooking.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345441" marR="0" lvl="1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9"/>
          <p:cNvGrpSpPr/>
          <p:nvPr/>
        </p:nvGrpSpPr>
        <p:grpSpPr>
          <a:xfrm>
            <a:off x="14441598" y="1491131"/>
            <a:ext cx="3784430" cy="8625759"/>
            <a:chOff x="0" y="-38100"/>
            <a:chExt cx="1524081" cy="2635515"/>
          </a:xfrm>
        </p:grpSpPr>
        <p:sp>
          <p:nvSpPr>
            <p:cNvPr id="157" name="Google Shape;157;p19"/>
            <p:cNvSpPr/>
            <p:nvPr/>
          </p:nvSpPr>
          <p:spPr>
            <a:xfrm>
              <a:off x="0" y="0"/>
              <a:ext cx="1524081" cy="2597415"/>
            </a:xfrm>
            <a:custGeom>
              <a:avLst/>
              <a:gdLst/>
              <a:ahLst/>
              <a:cxnLst/>
              <a:rect l="l" t="t" r="r" b="b"/>
              <a:pathLst>
                <a:path w="1524081" h="2597415" extrusionOk="0">
                  <a:moveTo>
                    <a:pt x="40136" y="0"/>
                  </a:moveTo>
                  <a:lnTo>
                    <a:pt x="1483945" y="0"/>
                  </a:lnTo>
                  <a:cubicBezTo>
                    <a:pt x="1494589" y="0"/>
                    <a:pt x="1504798" y="4229"/>
                    <a:pt x="1512325" y="11756"/>
                  </a:cubicBezTo>
                  <a:cubicBezTo>
                    <a:pt x="1519852" y="19283"/>
                    <a:pt x="1524081" y="29491"/>
                    <a:pt x="1524081" y="40136"/>
                  </a:cubicBezTo>
                  <a:lnTo>
                    <a:pt x="1524081" y="2557279"/>
                  </a:lnTo>
                  <a:cubicBezTo>
                    <a:pt x="1524081" y="2579445"/>
                    <a:pt x="1506111" y="2597415"/>
                    <a:pt x="1483945" y="2597415"/>
                  </a:cubicBezTo>
                  <a:lnTo>
                    <a:pt x="40136" y="2597415"/>
                  </a:lnTo>
                  <a:cubicBezTo>
                    <a:pt x="17970" y="2597415"/>
                    <a:pt x="0" y="2579445"/>
                    <a:pt x="0" y="2557279"/>
                  </a:cubicBezTo>
                  <a:lnTo>
                    <a:pt x="0" y="40136"/>
                  </a:lnTo>
                  <a:cubicBezTo>
                    <a:pt x="0" y="17970"/>
                    <a:pt x="17970" y="0"/>
                    <a:pt x="40136" y="0"/>
                  </a:cubicBezTo>
                  <a:close/>
                </a:path>
              </a:pathLst>
            </a:custGeom>
            <a:solidFill>
              <a:srgbClr val="C14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19"/>
          <p:cNvSpPr txBox="1"/>
          <p:nvPr/>
        </p:nvSpPr>
        <p:spPr>
          <a:xfrm>
            <a:off x="785350" y="532775"/>
            <a:ext cx="148599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Proposed Recipe Generator contd..</a:t>
            </a:r>
            <a:endParaRPr sz="6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 Architecture</a:t>
            </a:r>
            <a:endParaRPr sz="1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88" y="3046950"/>
            <a:ext cx="17881424" cy="51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t="6108" r="17950" b="5240"/>
          <a:stretch/>
        </p:blipFill>
        <p:spPr>
          <a:xfrm>
            <a:off x="7570350" y="1402575"/>
            <a:ext cx="10530350" cy="849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402625" y="424425"/>
            <a:ext cx="14114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0" b="1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Proposed Recipe Generator contd..</a:t>
            </a:r>
            <a:endParaRPr sz="6000"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Flow Chart: Recipe Generator</a:t>
            </a:r>
            <a:endParaRPr sz="100" b="1">
              <a:solidFill>
                <a:schemeClr val="dk1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02625" y="3429000"/>
            <a:ext cx="7730100" cy="56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flow chart shows the execution flow of the proposed recipe generation system. 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proposed system is trained on different CNN models.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494997" y="571500"/>
            <a:ext cx="905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Experimental Analysis</a:t>
            </a:r>
            <a:endParaRPr b="1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-462300" y="1991625"/>
            <a:ext cx="17631600" cy="76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marR="0" lvl="3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dataset used in the experiments consists of approximately 45k recipes in a tabular format</a:t>
            </a: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1828800" marR="0" lvl="3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nsolas"/>
              <a:buChar char="●"/>
            </a:pPr>
            <a:r>
              <a:rPr lang="en-US" sz="32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dataset provides essential information such as recipe IDs, names, image URLs,ingredient lists and cooking directions. </a:t>
            </a:r>
            <a:endParaRPr sz="3200" b="1" i="0" u="none" strike="noStrike" cap="non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8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1828800" marR="0" lvl="3" indent="-431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nsolas"/>
              <a:buChar char="●"/>
            </a:pP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The </a:t>
            </a:r>
            <a:r>
              <a:rPr lang="en-US" sz="3200" b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"Images"</a:t>
            </a: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 folder contains a vast collection of approximately </a:t>
            </a:r>
            <a:r>
              <a:rPr lang="en-US" sz="32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1125 subfolders</a:t>
            </a:r>
            <a:r>
              <a:rPr lang="en-US" sz="3200" b="1">
                <a:latin typeface="Consolas"/>
                <a:ea typeface="Consolas"/>
                <a:cs typeface="Consolas"/>
                <a:sym typeface="Consolas"/>
              </a:rPr>
              <a:t>. Within each subfolder, there are approximately 6 images of the corresponding recipe.</a:t>
            </a:r>
            <a:endParaRPr sz="3200" b="1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just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45975" y="1616875"/>
            <a:ext cx="81231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Dataset description</a:t>
            </a:r>
            <a:endParaRPr sz="13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1041</Words>
  <Application>Microsoft Office PowerPoint</Application>
  <PresentationFormat>Custom</PresentationFormat>
  <Paragraphs>109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Consolas</vt:lpstr>
      <vt:lpstr>Poppins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Madasu Deepika</dc:creator>
  <cp:lastModifiedBy>Madasu Deepika</cp:lastModifiedBy>
  <cp:revision>3</cp:revision>
  <dcterms:modified xsi:type="dcterms:W3CDTF">2024-07-22T01:09:27Z</dcterms:modified>
</cp:coreProperties>
</file>